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99FF"/>
    <a:srgbClr val="0000CC"/>
    <a:srgbClr val="007E3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DBDE748-E2EA-4531-988B-390A5299B090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97748" y="354888"/>
            <a:ext cx="7602644" cy="1345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</a:t>
            </a:r>
            <a:br>
              <a:rPr lang="en-US" dirty="0" smtClean="0"/>
            </a:br>
            <a:r>
              <a:rPr lang="en-US" dirty="0" smtClean="0"/>
              <a:t>                </a:t>
            </a:r>
            <a:br>
              <a:rPr lang="en-US" dirty="0" smtClean="0"/>
            </a:br>
            <a:r>
              <a:rPr lang="en-US" dirty="0" smtClean="0"/>
              <a:t>             E-CONTENT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0"/>
            <a:ext cx="9145016" cy="70764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 III (PROGRAMME)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2021-2022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INTRODUCTION TO EDUCATIONAL PSYCHOLOGY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AP/EDN/301/C-1A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GROWTH AND DEVELOPMENT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5" name="Picture 4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765" y="260648"/>
            <a:ext cx="1621356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00597" y="690990"/>
            <a:ext cx="1885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darshaLipiExp" pitchFamily="2" charset="0"/>
              </a:rPr>
              <a:t>বৃদ্ধি</a:t>
            </a:r>
            <a:r>
              <a:rPr lang="en-US" sz="3200" b="1" dirty="0" smtClean="0">
                <a:latin typeface="AdarshaLipiExp" pitchFamily="2" charset="0"/>
              </a:rPr>
              <a:t> </a:t>
            </a:r>
            <a:r>
              <a:rPr lang="en-US" sz="3200" b="1" dirty="0" err="1" smtClean="0">
                <a:latin typeface="AdarshaLipiExp" pitchFamily="2" charset="0"/>
              </a:rPr>
              <a:t>কি</a:t>
            </a:r>
            <a:r>
              <a:rPr lang="en-US" sz="3200" b="1" dirty="0" smtClean="0">
                <a:latin typeface="AdarshaLipiExp" pitchFamily="2" charset="0"/>
              </a:rPr>
              <a:t> ? </a:t>
            </a:r>
            <a:endParaRPr lang="en-IN" sz="3200" b="1" dirty="0">
              <a:latin typeface="AdarshaLipiExp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15816" y="404664"/>
            <a:ext cx="576064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i="1" dirty="0" err="1" smtClean="0">
                <a:solidFill>
                  <a:schemeClr val="bg1"/>
                </a:solidFill>
              </a:rPr>
              <a:t>মানব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দেহের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আকার</a:t>
            </a:r>
            <a:r>
              <a:rPr lang="en-US" i="1" dirty="0" smtClean="0">
                <a:solidFill>
                  <a:schemeClr val="bg1"/>
                </a:solidFill>
              </a:rPr>
              <a:t>- </a:t>
            </a:r>
            <a:r>
              <a:rPr lang="en-US" i="1" dirty="0" err="1" smtClean="0">
                <a:solidFill>
                  <a:schemeClr val="bg1"/>
                </a:solidFill>
              </a:rPr>
              <a:t>আয়তন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উচ্চতা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ওজন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বেড়ে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যাওয়াকে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বৃদ্ধি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বলে</a:t>
            </a:r>
            <a:r>
              <a:rPr lang="en-US" i="1" dirty="0" smtClean="0">
                <a:solidFill>
                  <a:schemeClr val="bg1"/>
                </a:solidFill>
              </a:rPr>
              <a:t> । </a:t>
            </a:r>
            <a:r>
              <a:rPr lang="en-US" i="1" dirty="0" err="1" smtClean="0">
                <a:solidFill>
                  <a:schemeClr val="bg1"/>
                </a:solidFill>
              </a:rPr>
              <a:t>মনোবিদ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আর্নল্ড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জোন্সের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মতে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দেহের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উচ্চতা</a:t>
            </a:r>
            <a:r>
              <a:rPr lang="en-US" i="1" dirty="0" smtClean="0">
                <a:solidFill>
                  <a:schemeClr val="bg1"/>
                </a:solidFill>
              </a:rPr>
              <a:t> ও </a:t>
            </a:r>
            <a:r>
              <a:rPr lang="en-US" i="1" dirty="0" err="1" smtClean="0">
                <a:solidFill>
                  <a:schemeClr val="bg1"/>
                </a:solidFill>
              </a:rPr>
              <a:t>ওজন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বেড়ে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যাওয়াকেই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বৃদ্ধি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বলে</a:t>
            </a:r>
            <a:r>
              <a:rPr lang="en-US" i="1" dirty="0" smtClean="0">
                <a:solidFill>
                  <a:schemeClr val="bg1"/>
                </a:solidFill>
              </a:rPr>
              <a:t> । </a:t>
            </a:r>
            <a:endParaRPr lang="en-IN" i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472" y="2781327"/>
            <a:ext cx="2200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AdarshaLipiExp" pitchFamily="2" charset="0"/>
              </a:rPr>
              <a:t>বৃদ্ধির</a:t>
            </a:r>
            <a:r>
              <a:rPr lang="en-US" sz="3000" b="1" dirty="0" smtClean="0">
                <a:latin typeface="AdarshaLipiExp" pitchFamily="2" charset="0"/>
              </a:rPr>
              <a:t> </a:t>
            </a:r>
            <a:r>
              <a:rPr lang="en-US" sz="3000" b="1" dirty="0" err="1" smtClean="0">
                <a:latin typeface="AdarshaLipiExp" pitchFamily="2" charset="0"/>
              </a:rPr>
              <a:t>নীতিঃ</a:t>
            </a:r>
            <a:r>
              <a:rPr lang="en-US" sz="3000" b="1" dirty="0" smtClean="0">
                <a:latin typeface="AdarshaLipiExp" pitchFamily="2" charset="0"/>
              </a:rPr>
              <a:t>  </a:t>
            </a:r>
            <a:endParaRPr lang="en-IN" sz="3000" b="1" dirty="0">
              <a:latin typeface="AdarshaLipiExp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34150" y="2709889"/>
            <a:ext cx="5723042" cy="23509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i="1" dirty="0" err="1" smtClean="0">
                <a:solidFill>
                  <a:schemeClr val="bg1"/>
                </a:solidFill>
              </a:rPr>
              <a:t>এটি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বংশধারা</a:t>
            </a:r>
            <a:r>
              <a:rPr lang="en-US" sz="2000" i="1" dirty="0" smtClean="0">
                <a:solidFill>
                  <a:schemeClr val="bg1"/>
                </a:solidFill>
              </a:rPr>
              <a:t> ও </a:t>
            </a:r>
            <a:r>
              <a:rPr lang="en-US" sz="2000" i="1" dirty="0" err="1" smtClean="0">
                <a:solidFill>
                  <a:schemeClr val="bg1"/>
                </a:solidFill>
              </a:rPr>
              <a:t>পরিবেশের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মিথস্ক্রিয়ার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ফলেই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ঘটে</a:t>
            </a:r>
            <a:r>
              <a:rPr lang="en-US" sz="2000" i="1" dirty="0" smtClean="0">
                <a:solidFill>
                  <a:schemeClr val="bg1"/>
                </a:solidFill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i="1" dirty="0" err="1" smtClean="0">
                <a:solidFill>
                  <a:schemeClr val="bg1"/>
                </a:solidFill>
              </a:rPr>
              <a:t>বিভিন্ন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বয়সে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বৃদ্ধির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হার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বিভিন্ন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হয়</a:t>
            </a:r>
            <a:r>
              <a:rPr lang="en-US" sz="2000" i="1" dirty="0" smtClean="0">
                <a:solidFill>
                  <a:schemeClr val="bg1"/>
                </a:solidFill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i="1" dirty="0" err="1" smtClean="0">
                <a:solidFill>
                  <a:schemeClr val="bg1"/>
                </a:solidFill>
              </a:rPr>
              <a:t>বৃদ্ধির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ওপর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অনুশীলনের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প্রভাব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দেখা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যায়</a:t>
            </a:r>
            <a:r>
              <a:rPr lang="en-US" sz="2000" i="1" dirty="0" smtClean="0">
                <a:solidFill>
                  <a:schemeClr val="bg1"/>
                </a:solidFill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i="1" dirty="0" err="1" smtClean="0">
                <a:solidFill>
                  <a:schemeClr val="bg1"/>
                </a:solidFill>
              </a:rPr>
              <a:t>বৃদ্ধির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হারে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ব্যক্তিগত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পার্থক্য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লক্ষ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করা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যায়</a:t>
            </a:r>
            <a:r>
              <a:rPr lang="en-US" sz="2000" i="1" dirty="0" smtClean="0">
                <a:solidFill>
                  <a:schemeClr val="bg1"/>
                </a:solidFill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i="1" dirty="0" err="1" smtClean="0">
                <a:solidFill>
                  <a:schemeClr val="bg1"/>
                </a:solidFill>
              </a:rPr>
              <a:t>একটা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বয়স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পর্যন্ত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বৃদ্ধি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নিরবিচ্ছিন্ন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ভাবে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ঘটে</a:t>
            </a:r>
            <a:r>
              <a:rPr lang="en-US" sz="2000" i="1" dirty="0" smtClean="0">
                <a:solidFill>
                  <a:schemeClr val="bg1"/>
                </a:solidFill>
              </a:rPr>
              <a:t> । </a:t>
            </a:r>
            <a:endParaRPr lang="en-IN" sz="2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755576" y="692696"/>
            <a:ext cx="2029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darshaLipiExp" pitchFamily="2" charset="0"/>
              </a:rPr>
              <a:t>বিকাশ</a:t>
            </a:r>
            <a:r>
              <a:rPr lang="en-US" sz="2800" b="1" dirty="0" smtClean="0">
                <a:latin typeface="AdarshaLipiExp" pitchFamily="2" charset="0"/>
              </a:rPr>
              <a:t> </a:t>
            </a:r>
            <a:r>
              <a:rPr lang="en-US" sz="2800" b="1" dirty="0" err="1" smtClean="0">
                <a:latin typeface="AdarshaLipiExp" pitchFamily="2" charset="0"/>
              </a:rPr>
              <a:t>কি</a:t>
            </a:r>
            <a:r>
              <a:rPr lang="en-US" sz="2800" b="1" dirty="0" smtClean="0">
                <a:latin typeface="AdarshaLipiExp" pitchFamily="2" charset="0"/>
              </a:rPr>
              <a:t> ? </a:t>
            </a:r>
            <a:endParaRPr lang="en-IN" sz="2800" b="1" dirty="0">
              <a:latin typeface="AdarshaLipiExp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66340" y="632823"/>
            <a:ext cx="6377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i="1" dirty="0" err="1" smtClean="0">
                <a:solidFill>
                  <a:schemeClr val="bg1"/>
                </a:solidFill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হল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এক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ধরণের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পরিবর্তন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যা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জীবনের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সূচনাপর্ব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smtClean="0">
                <a:solidFill>
                  <a:schemeClr val="bg1"/>
                </a:solidFill>
                <a:latin typeface="+mj-lt"/>
              </a:rPr>
              <a:t>(conception)</a:t>
            </a:r>
          </a:p>
          <a:p>
            <a:pPr algn="just">
              <a:lnSpc>
                <a:spcPct val="150000"/>
              </a:lnSpc>
            </a:pP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থেকে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শুরু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হয়ে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মৃত্যু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পর্যন্ত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ব্যাপ্ত</a:t>
            </a:r>
            <a:r>
              <a:rPr lang="en-US" sz="1600" i="1" dirty="0" smtClean="0">
                <a:solidFill>
                  <a:schemeClr val="bg1"/>
                </a:solidFill>
              </a:rPr>
              <a:t> । </a:t>
            </a:r>
            <a:r>
              <a:rPr lang="en-US" sz="1600" i="1" dirty="0" err="1" smtClean="0">
                <a:solidFill>
                  <a:schemeClr val="bg1"/>
                </a:solidFill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নির্দিষ্ট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ক্রম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অনুসারে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ঘটে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এবং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এটি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নির্দিষ্ট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স্তর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ভিত্তিক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এবং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নির্দিষ্ট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সময়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পর্যন্ত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স্থায়ী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হয়</a:t>
            </a:r>
            <a:r>
              <a:rPr lang="en-US" sz="1600" i="1" dirty="0" smtClean="0">
                <a:solidFill>
                  <a:schemeClr val="bg1"/>
                </a:solidFill>
              </a:rPr>
              <a:t> ।  </a:t>
            </a:r>
          </a:p>
          <a:p>
            <a:pPr algn="just">
              <a:lnSpc>
                <a:spcPct val="150000"/>
              </a:lnSpc>
            </a:pPr>
            <a:r>
              <a:rPr lang="en-US" sz="1600" i="1" dirty="0" err="1" smtClean="0">
                <a:solidFill>
                  <a:schemeClr val="bg1"/>
                </a:solidFill>
              </a:rPr>
              <a:t>একটি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উদাহরনের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সাহায্যে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বিষয়টি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বোঝা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যেতে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পারে</a:t>
            </a:r>
            <a:r>
              <a:rPr lang="en-US" sz="1600" i="1" dirty="0" smtClean="0">
                <a:solidFill>
                  <a:schemeClr val="bg1"/>
                </a:solidFill>
              </a:rPr>
              <a:t> – </a:t>
            </a:r>
            <a:r>
              <a:rPr lang="en-US" sz="1600" i="1" dirty="0" err="1" smtClean="0">
                <a:solidFill>
                  <a:schemeClr val="bg1"/>
                </a:solidFill>
              </a:rPr>
              <a:t>একটি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শিশু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প্রথমে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বসে</a:t>
            </a:r>
            <a:r>
              <a:rPr lang="en-US" sz="1600" i="1" dirty="0" smtClean="0">
                <a:solidFill>
                  <a:schemeClr val="bg1"/>
                </a:solidFill>
              </a:rPr>
              <a:t>, </a:t>
            </a:r>
            <a:r>
              <a:rPr lang="en-US" sz="1600" i="1" dirty="0" err="1" smtClean="0">
                <a:solidFill>
                  <a:schemeClr val="bg1"/>
                </a:solidFill>
              </a:rPr>
              <a:t>তারপর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হামাগুড়ি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দেয়</a:t>
            </a:r>
            <a:r>
              <a:rPr lang="en-US" sz="1600" i="1" dirty="0" smtClean="0">
                <a:solidFill>
                  <a:schemeClr val="bg1"/>
                </a:solidFill>
              </a:rPr>
              <a:t>, </a:t>
            </a:r>
            <a:r>
              <a:rPr lang="en-US" sz="1600" i="1" dirty="0" err="1" smtClean="0">
                <a:solidFill>
                  <a:schemeClr val="bg1"/>
                </a:solidFill>
              </a:rPr>
              <a:t>তারপর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দাঁড়াতে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শেখে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এবং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শেষে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i="1" dirty="0" err="1" smtClean="0">
                <a:solidFill>
                  <a:schemeClr val="bg1"/>
                </a:solidFill>
              </a:rPr>
              <a:t>হাঁটতে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পারে</a:t>
            </a:r>
            <a:r>
              <a:rPr lang="en-US" sz="1600" i="1" dirty="0" smtClean="0">
                <a:solidFill>
                  <a:schemeClr val="bg1"/>
                </a:solidFill>
              </a:rPr>
              <a:t>, </a:t>
            </a:r>
            <a:r>
              <a:rPr lang="en-US" sz="1600" i="1" dirty="0" err="1" smtClean="0">
                <a:solidFill>
                  <a:schemeClr val="bg1"/>
                </a:solidFill>
              </a:rPr>
              <a:t>এই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ক্রম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অনুসারে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আসাটাই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হল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</a:rPr>
              <a:t> ।   </a:t>
            </a:r>
            <a:endParaRPr lang="en-IN" sz="1600" i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544" y="3214686"/>
            <a:ext cx="22919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darshaLipiExp" pitchFamily="2" charset="0"/>
              </a:rPr>
              <a:t>বিকাশের</a:t>
            </a:r>
            <a:r>
              <a:rPr lang="en-US" sz="2800" b="1" dirty="0" smtClean="0">
                <a:latin typeface="AdarshaLipiExp" pitchFamily="2" charset="0"/>
              </a:rPr>
              <a:t>  </a:t>
            </a:r>
            <a:r>
              <a:rPr lang="en-US" sz="2800" b="1" dirty="0" err="1" smtClean="0">
                <a:latin typeface="AdarshaLipiExp" pitchFamily="2" charset="0"/>
              </a:rPr>
              <a:t>নীতিঃ</a:t>
            </a:r>
            <a:r>
              <a:rPr lang="en-US" sz="2800" b="1" dirty="0" smtClean="0">
                <a:latin typeface="AdarshaLipiExp" pitchFamily="2" charset="0"/>
              </a:rPr>
              <a:t>  </a:t>
            </a:r>
            <a:endParaRPr lang="en-IN" sz="2800" b="1" dirty="0">
              <a:latin typeface="AdarshaLipiExp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38762" y="3357562"/>
            <a:ext cx="57887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এটি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বংশগতি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ও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পরিবেশের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মিথস্ক্রিয়ার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ফলেই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ঘটে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ধারাবাহিকতা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মেনে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চলে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উপরের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(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মস্তিষ্ক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)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দিক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থেকে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শুরু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হয়ে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নীচের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দিকে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ঘটে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কেন্দ্র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থেকে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পরিধির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দিকে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অগ্রসর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হয়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বিকাশ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পরস্পর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সম্পর্ক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যুক্ত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বিষয়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বিকাশে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লিঙ্গগত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পার্থক্য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দেখা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যায়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সরলরৈখিক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বনাম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স্পাইরাল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  <a:latin typeface="Arial Rounded MT Bold" pitchFamily="34" charset="0"/>
              </a:rPr>
              <a:t>নীতি</a:t>
            </a:r>
            <a:r>
              <a:rPr lang="en-US" sz="1600" i="1" dirty="0" smtClean="0">
                <a:solidFill>
                  <a:schemeClr val="bg1"/>
                </a:solidFill>
                <a:latin typeface="Arial Rounded MT Bold" pitchFamily="34" charset="0"/>
              </a:rPr>
              <a:t> । </a:t>
            </a:r>
            <a:endParaRPr lang="en-IN" sz="1600" i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40890" y="405450"/>
            <a:ext cx="2759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darshaLipiExp" pitchFamily="2" charset="0"/>
              </a:rPr>
              <a:t>বিকাশের</a:t>
            </a:r>
            <a:r>
              <a:rPr lang="en-US" sz="2800" b="1" dirty="0" smtClean="0">
                <a:latin typeface="AdarshaLipiExp" pitchFamily="2" charset="0"/>
              </a:rPr>
              <a:t>  </a:t>
            </a:r>
            <a:r>
              <a:rPr lang="en-US" sz="2800" b="1" dirty="0" err="1" smtClean="0">
                <a:latin typeface="AdarshaLipiExp" pitchFamily="2" charset="0"/>
              </a:rPr>
              <a:t>স্তরঃ</a:t>
            </a:r>
            <a:r>
              <a:rPr lang="en-US" sz="2800" b="1" dirty="0" smtClean="0">
                <a:latin typeface="AdarshaLipiExp" pitchFamily="2" charset="0"/>
              </a:rPr>
              <a:t>   </a:t>
            </a:r>
            <a:endParaRPr lang="en-IN" sz="2800" b="1" dirty="0">
              <a:latin typeface="AdarshaLipiExp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488" y="500042"/>
          <a:ext cx="6096000" cy="60356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5884"/>
                <a:gridCol w="2214578"/>
                <a:gridCol w="2595538"/>
              </a:tblGrid>
              <a:tr h="5715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বিকাশের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স্তর</a:t>
                      </a:r>
                      <a:r>
                        <a:rPr lang="en-US" sz="2400" baseline="0" dirty="0" smtClean="0"/>
                        <a:t> </a:t>
                      </a: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বয়সসীমা</a:t>
                      </a:r>
                      <a:r>
                        <a:rPr lang="en-US" sz="2400" dirty="0" smtClean="0"/>
                        <a:t> ( </a:t>
                      </a:r>
                      <a:r>
                        <a:rPr lang="en-US" sz="2400" dirty="0" err="1" smtClean="0"/>
                        <a:t>বয়সে</a:t>
                      </a:r>
                      <a:r>
                        <a:rPr lang="en-US" sz="2400" dirty="0" smtClean="0"/>
                        <a:t>) </a:t>
                      </a: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15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প্রাকজন্ম</a:t>
                      </a:r>
                      <a:r>
                        <a:rPr lang="en-US" dirty="0" smtClean="0"/>
                        <a:t> (Prenatal)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জন্মের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পূর্বে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692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শৈশব</a:t>
                      </a:r>
                      <a:r>
                        <a:rPr lang="en-US" baseline="0" dirty="0" smtClean="0"/>
                        <a:t> (Infancy)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০-২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692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বাল্যকাল</a:t>
                      </a:r>
                      <a:endParaRPr lang="en-US" dirty="0" smtClean="0"/>
                    </a:p>
                    <a:p>
                      <a:pPr algn="ctr"/>
                      <a:r>
                        <a:rPr lang="en-US" sz="1600" baseline="0" dirty="0" smtClean="0"/>
                        <a:t>(Childhood) </a:t>
                      </a:r>
                      <a:endParaRPr lang="en-IN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আদি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বাল্যকাল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(Early Childhood)</a:t>
                      </a:r>
                      <a:endParaRPr lang="en-IN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২-৫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538">
                <a:tc v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উত্তর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বাল্যকাল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(Late Childhood)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৫-১১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076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কৈশোর</a:t>
                      </a:r>
                      <a:r>
                        <a:rPr lang="en-US" baseline="0" dirty="0" smtClean="0"/>
                        <a:t> (Adolescence) 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১১-১৯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17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প্রাপ্ত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বয়স্ক</a:t>
                      </a:r>
                      <a:endParaRPr lang="en-US" dirty="0" smtClean="0"/>
                    </a:p>
                    <a:p>
                      <a:pPr algn="ctr"/>
                      <a:r>
                        <a:rPr lang="en-US" sz="1400" dirty="0" smtClean="0"/>
                        <a:t>(Adulthood) </a:t>
                      </a:r>
                      <a:endParaRPr lang="en-IN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আদি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প্রাপ্ত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বয়স্ক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(Early Adulthood)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১৯-৪০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170">
                <a:tc v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মধ্য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প্রাপ্ত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বয়স্ক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(Middle Adulthood)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৪০-৬০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170">
                <a:tc v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প্রবীণ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প্রাপ্ত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বয়স্ক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(Aged Adulthood)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৬০- </a:t>
                      </a:r>
                      <a:r>
                        <a:rPr lang="en-US" dirty="0" err="1" smtClean="0"/>
                        <a:t>তার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বেশী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617505"/>
            <a:ext cx="2759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darshaLipiExp" pitchFamily="2" charset="0"/>
              </a:rPr>
              <a:t>বৃদ্ধি</a:t>
            </a:r>
            <a:r>
              <a:rPr lang="en-US" sz="2800" b="1" dirty="0" smtClean="0">
                <a:latin typeface="AdarshaLipiExp" pitchFamily="2" charset="0"/>
              </a:rPr>
              <a:t> ও </a:t>
            </a:r>
            <a:r>
              <a:rPr lang="en-US" sz="2800" b="1" dirty="0" err="1" smtClean="0">
                <a:latin typeface="AdarshaLipiExp" pitchFamily="2" charset="0"/>
              </a:rPr>
              <a:t>বিকাশের</a:t>
            </a:r>
            <a:endParaRPr lang="en-US" sz="2800" b="1" dirty="0" smtClean="0">
              <a:latin typeface="AdarshaLipiExp" pitchFamily="2" charset="0"/>
            </a:endParaRPr>
          </a:p>
          <a:p>
            <a:pPr algn="ctr"/>
            <a:r>
              <a:rPr lang="en-US" sz="2800" b="1" dirty="0" err="1" smtClean="0">
                <a:latin typeface="AdarshaLipiExp" pitchFamily="2" charset="0"/>
              </a:rPr>
              <a:t>পার্থক্য</a:t>
            </a:r>
            <a:r>
              <a:rPr lang="en-US" sz="2800" b="1" dirty="0" smtClean="0">
                <a:latin typeface="AdarshaLipiExp" pitchFamily="2" charset="0"/>
              </a:rPr>
              <a:t> </a:t>
            </a:r>
            <a:endParaRPr lang="en-IN" sz="2800" b="1" dirty="0">
              <a:latin typeface="AdarshaLipiExp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33718" y="642918"/>
          <a:ext cx="6096000" cy="57150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9100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বৃদ্ধি</a:t>
                      </a:r>
                      <a:r>
                        <a:rPr lang="en-US" sz="2800" baseline="0" dirty="0" smtClean="0"/>
                        <a:t> </a:t>
                      </a:r>
                      <a:endParaRPr lang="en-IN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বিকাশ</a:t>
                      </a:r>
                      <a:r>
                        <a:rPr lang="en-US" sz="2800" dirty="0" smtClean="0"/>
                        <a:t> </a:t>
                      </a:r>
                      <a:endParaRPr lang="en-IN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0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বৃদ্ধি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হল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আকার</a:t>
                      </a:r>
                      <a:r>
                        <a:rPr lang="en-US" sz="2000" baseline="0" dirty="0" smtClean="0"/>
                        <a:t> ও </a:t>
                      </a:r>
                      <a:r>
                        <a:rPr lang="en-US" sz="2000" baseline="0" dirty="0" err="1" smtClean="0"/>
                        <a:t>আয়তনের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পরিবর্তন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বিকাশ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হল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আকৃতি</a:t>
                      </a:r>
                      <a:r>
                        <a:rPr lang="en-US" sz="2000" baseline="0" dirty="0" smtClean="0"/>
                        <a:t> ও </a:t>
                      </a:r>
                      <a:r>
                        <a:rPr lang="en-US" sz="2000" baseline="0" dirty="0" err="1" smtClean="0"/>
                        <a:t>ক্রিয়ার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পরিবর্তন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0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বৃদ্ধি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পরিমাপযোগ্য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বিকাশ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পর্যবেক্ষণ</a:t>
                      </a:r>
                      <a:r>
                        <a:rPr lang="en-US" sz="2000" baseline="0" dirty="0" err="1" smtClean="0"/>
                        <a:t>যোগ্য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0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বৃদ্ধির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সমাপ্তি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পরিণমনে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বিকাশ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জীবনব্যাপী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ব্যাপ্ত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842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সাধারণত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দৈহিক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পরিবর্তনকে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বৃদ্ধি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বলা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হয়</a:t>
                      </a:r>
                      <a:r>
                        <a:rPr lang="en-US" sz="2000" baseline="0" dirty="0" smtClean="0"/>
                        <a:t> ।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বিকাশ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দৈহিক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মানসিক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সামাজিক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ইত্যাদি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সামগ্রিক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পরিবর্তনকে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বোঝায়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0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বৃদ্ধি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হল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পরিমানগত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পরিবর্তন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বিকাশ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গুনগত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পরিবর্তনকে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বোঝায়</a:t>
                      </a:r>
                      <a:r>
                        <a:rPr lang="en-US" sz="2000" baseline="0" dirty="0" smtClean="0"/>
                        <a:t> 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196</TotalTime>
  <Words>331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                                         E-CONTENT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user</dc:creator>
  <cp:lastModifiedBy>Akinchan</cp:lastModifiedBy>
  <cp:revision>33</cp:revision>
  <dcterms:created xsi:type="dcterms:W3CDTF">2024-02-04T12:28:13Z</dcterms:created>
  <dcterms:modified xsi:type="dcterms:W3CDTF">2024-06-18T12:23:03Z</dcterms:modified>
</cp:coreProperties>
</file>